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67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039FB7-7334-4DD7-8AC5-B2E1C6482534}" type="doc">
      <dgm:prSet loTypeId="urn:microsoft.com/office/officeart/2005/8/layout/process1" loCatId="process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CA"/>
        </a:p>
      </dgm:t>
    </dgm:pt>
    <dgm:pt modelId="{59377516-6184-406B-A353-A85ED30515F9}">
      <dgm:prSet/>
      <dgm:spPr/>
      <dgm:t>
        <a:bodyPr/>
        <a:lstStyle/>
        <a:p>
          <a:r>
            <a:rPr lang="en-CA"/>
            <a:t>Python starts interpreting from __name__</a:t>
          </a:r>
        </a:p>
      </dgm:t>
    </dgm:pt>
    <dgm:pt modelId="{BF2B5B2D-068D-41CB-AF48-FF8731CED560}" type="parTrans" cxnId="{EEF0AB01-B742-49C7-87F5-24C0740337E8}">
      <dgm:prSet/>
      <dgm:spPr/>
      <dgm:t>
        <a:bodyPr/>
        <a:lstStyle/>
        <a:p>
          <a:endParaRPr lang="en-CA"/>
        </a:p>
      </dgm:t>
    </dgm:pt>
    <dgm:pt modelId="{DABFFB0F-3836-4C52-B9B5-6E4C0E365330}" type="sibTrans" cxnId="{EEF0AB01-B742-49C7-87F5-24C0740337E8}">
      <dgm:prSet/>
      <dgm:spPr/>
      <dgm:t>
        <a:bodyPr/>
        <a:lstStyle/>
        <a:p>
          <a:endParaRPr lang="en-CA"/>
        </a:p>
      </dgm:t>
    </dgm:pt>
    <dgm:pt modelId="{62A63572-0667-47AE-B33B-A1C1D4F6422D}">
      <dgm:prSet/>
      <dgm:spPr/>
      <dgm:t>
        <a:bodyPr/>
        <a:lstStyle/>
        <a:p>
          <a:r>
            <a:rPr lang="en-CA"/>
            <a:t>__name__ calls the main method</a:t>
          </a:r>
        </a:p>
      </dgm:t>
    </dgm:pt>
    <dgm:pt modelId="{AEE421A0-D995-4442-9570-E9AED23AA70E}" type="parTrans" cxnId="{E57D13BE-E505-41A7-8C68-8060DBBA500A}">
      <dgm:prSet/>
      <dgm:spPr/>
      <dgm:t>
        <a:bodyPr/>
        <a:lstStyle/>
        <a:p>
          <a:endParaRPr lang="en-CA"/>
        </a:p>
      </dgm:t>
    </dgm:pt>
    <dgm:pt modelId="{7A67E354-D587-4E72-A09A-E2096298CC62}" type="sibTrans" cxnId="{E57D13BE-E505-41A7-8C68-8060DBBA500A}">
      <dgm:prSet/>
      <dgm:spPr/>
      <dgm:t>
        <a:bodyPr/>
        <a:lstStyle/>
        <a:p>
          <a:endParaRPr lang="en-CA"/>
        </a:p>
      </dgm:t>
    </dgm:pt>
    <dgm:pt modelId="{FC756566-4C37-44C4-A2F2-2E037235D3D4}">
      <dgm:prSet/>
      <dgm:spPr/>
      <dgm:t>
        <a:bodyPr/>
        <a:lstStyle/>
        <a:p>
          <a:r>
            <a:rPr lang="en-CA" dirty="0"/>
            <a:t>All other methods are called inside of main</a:t>
          </a:r>
        </a:p>
      </dgm:t>
    </dgm:pt>
    <dgm:pt modelId="{9B93E863-487C-42BB-8978-6F9A0E397B1C}" type="parTrans" cxnId="{3E622C43-44EB-47BA-AF4A-3D1BADBF7BEA}">
      <dgm:prSet/>
      <dgm:spPr/>
      <dgm:t>
        <a:bodyPr/>
        <a:lstStyle/>
        <a:p>
          <a:endParaRPr lang="en-CA"/>
        </a:p>
      </dgm:t>
    </dgm:pt>
    <dgm:pt modelId="{501BBDAB-F8CA-4C96-8F30-A041D1F87CF8}" type="sibTrans" cxnId="{3E622C43-44EB-47BA-AF4A-3D1BADBF7BEA}">
      <dgm:prSet/>
      <dgm:spPr/>
      <dgm:t>
        <a:bodyPr/>
        <a:lstStyle/>
        <a:p>
          <a:endParaRPr lang="en-CA"/>
        </a:p>
      </dgm:t>
    </dgm:pt>
    <dgm:pt modelId="{1B209760-FF45-4636-A97B-7848ADA017C0}">
      <dgm:prSet/>
      <dgm:spPr/>
      <dgm:t>
        <a:bodyPr/>
        <a:lstStyle/>
        <a:p>
          <a:r>
            <a:rPr lang="en-CA"/>
            <a:t>Other methods can be defined outside of main, and even inside of other methods</a:t>
          </a:r>
        </a:p>
      </dgm:t>
    </dgm:pt>
    <dgm:pt modelId="{26A92A88-708F-47FB-BED1-60190615A11C}" type="parTrans" cxnId="{5546EAFF-EDA9-4A97-BFD2-A21B6ED0ECFB}">
      <dgm:prSet/>
      <dgm:spPr/>
      <dgm:t>
        <a:bodyPr/>
        <a:lstStyle/>
        <a:p>
          <a:endParaRPr lang="en-CA"/>
        </a:p>
      </dgm:t>
    </dgm:pt>
    <dgm:pt modelId="{912FA12F-48EA-4576-8E19-868F3C43B498}" type="sibTrans" cxnId="{5546EAFF-EDA9-4A97-BFD2-A21B6ED0ECFB}">
      <dgm:prSet/>
      <dgm:spPr/>
      <dgm:t>
        <a:bodyPr/>
        <a:lstStyle/>
        <a:p>
          <a:endParaRPr lang="en-CA"/>
        </a:p>
      </dgm:t>
    </dgm:pt>
    <dgm:pt modelId="{4A2552BF-11E2-40BA-899B-87FAD3477B3F}" type="pres">
      <dgm:prSet presAssocID="{3F039FB7-7334-4DD7-8AC5-B2E1C6482534}" presName="Name0" presStyleCnt="0">
        <dgm:presLayoutVars>
          <dgm:dir/>
          <dgm:resizeHandles val="exact"/>
        </dgm:presLayoutVars>
      </dgm:prSet>
      <dgm:spPr/>
    </dgm:pt>
    <dgm:pt modelId="{CF3769C2-FA31-4324-9A73-7F34A105584E}" type="pres">
      <dgm:prSet presAssocID="{59377516-6184-406B-A353-A85ED30515F9}" presName="node" presStyleLbl="node1" presStyleIdx="0" presStyleCnt="4">
        <dgm:presLayoutVars>
          <dgm:bulletEnabled val="1"/>
        </dgm:presLayoutVars>
      </dgm:prSet>
      <dgm:spPr/>
    </dgm:pt>
    <dgm:pt modelId="{A8F5FAA5-E0E7-47EA-9A03-0833530A9F5D}" type="pres">
      <dgm:prSet presAssocID="{DABFFB0F-3836-4C52-B9B5-6E4C0E365330}" presName="sibTrans" presStyleLbl="sibTrans2D1" presStyleIdx="0" presStyleCnt="3"/>
      <dgm:spPr/>
    </dgm:pt>
    <dgm:pt modelId="{DC59EF45-70E2-4013-A24E-2529AED3D5E4}" type="pres">
      <dgm:prSet presAssocID="{DABFFB0F-3836-4C52-B9B5-6E4C0E365330}" presName="connectorText" presStyleLbl="sibTrans2D1" presStyleIdx="0" presStyleCnt="3"/>
      <dgm:spPr/>
    </dgm:pt>
    <dgm:pt modelId="{323E82D5-FD5B-42A4-95CB-D25CBE05A85C}" type="pres">
      <dgm:prSet presAssocID="{62A63572-0667-47AE-B33B-A1C1D4F6422D}" presName="node" presStyleLbl="node1" presStyleIdx="1" presStyleCnt="4">
        <dgm:presLayoutVars>
          <dgm:bulletEnabled val="1"/>
        </dgm:presLayoutVars>
      </dgm:prSet>
      <dgm:spPr/>
    </dgm:pt>
    <dgm:pt modelId="{7E16853E-5E15-4818-B93A-E793B8BB26BE}" type="pres">
      <dgm:prSet presAssocID="{7A67E354-D587-4E72-A09A-E2096298CC62}" presName="sibTrans" presStyleLbl="sibTrans2D1" presStyleIdx="1" presStyleCnt="3"/>
      <dgm:spPr/>
    </dgm:pt>
    <dgm:pt modelId="{C2A3453C-DEA2-40C4-A8AD-9275E007C003}" type="pres">
      <dgm:prSet presAssocID="{7A67E354-D587-4E72-A09A-E2096298CC62}" presName="connectorText" presStyleLbl="sibTrans2D1" presStyleIdx="1" presStyleCnt="3"/>
      <dgm:spPr/>
    </dgm:pt>
    <dgm:pt modelId="{CA38DA89-1BB4-4173-B534-50C5D5D3D335}" type="pres">
      <dgm:prSet presAssocID="{FC756566-4C37-44C4-A2F2-2E037235D3D4}" presName="node" presStyleLbl="node1" presStyleIdx="2" presStyleCnt="4">
        <dgm:presLayoutVars>
          <dgm:bulletEnabled val="1"/>
        </dgm:presLayoutVars>
      </dgm:prSet>
      <dgm:spPr/>
    </dgm:pt>
    <dgm:pt modelId="{3987DD48-1EEA-48B0-BB20-66C5B7DB4117}" type="pres">
      <dgm:prSet presAssocID="{501BBDAB-F8CA-4C96-8F30-A041D1F87CF8}" presName="sibTrans" presStyleLbl="sibTrans2D1" presStyleIdx="2" presStyleCnt="3"/>
      <dgm:spPr/>
    </dgm:pt>
    <dgm:pt modelId="{5C3FF4D6-A7A4-4E4D-884D-D99CA338C9D4}" type="pres">
      <dgm:prSet presAssocID="{501BBDAB-F8CA-4C96-8F30-A041D1F87CF8}" presName="connectorText" presStyleLbl="sibTrans2D1" presStyleIdx="2" presStyleCnt="3"/>
      <dgm:spPr/>
    </dgm:pt>
    <dgm:pt modelId="{747B5947-EA94-46AF-B250-81196ABBD222}" type="pres">
      <dgm:prSet presAssocID="{1B209760-FF45-4636-A97B-7848ADA017C0}" presName="node" presStyleLbl="node1" presStyleIdx="3" presStyleCnt="4">
        <dgm:presLayoutVars>
          <dgm:bulletEnabled val="1"/>
        </dgm:presLayoutVars>
      </dgm:prSet>
      <dgm:spPr/>
    </dgm:pt>
  </dgm:ptLst>
  <dgm:cxnLst>
    <dgm:cxn modelId="{EEF0AB01-B742-49C7-87F5-24C0740337E8}" srcId="{3F039FB7-7334-4DD7-8AC5-B2E1C6482534}" destId="{59377516-6184-406B-A353-A85ED30515F9}" srcOrd="0" destOrd="0" parTransId="{BF2B5B2D-068D-41CB-AF48-FF8731CED560}" sibTransId="{DABFFB0F-3836-4C52-B9B5-6E4C0E365330}"/>
    <dgm:cxn modelId="{D618F619-5FC9-40B0-88AF-90AA9CC57491}" type="presOf" srcId="{3F039FB7-7334-4DD7-8AC5-B2E1C6482534}" destId="{4A2552BF-11E2-40BA-899B-87FAD3477B3F}" srcOrd="0" destOrd="0" presId="urn:microsoft.com/office/officeart/2005/8/layout/process1"/>
    <dgm:cxn modelId="{CE421B5E-1A24-4901-8550-5BBB4EEBCDDE}" type="presOf" srcId="{59377516-6184-406B-A353-A85ED30515F9}" destId="{CF3769C2-FA31-4324-9A73-7F34A105584E}" srcOrd="0" destOrd="0" presId="urn:microsoft.com/office/officeart/2005/8/layout/process1"/>
    <dgm:cxn modelId="{90BBE162-8118-4102-A478-4C0A0A941896}" type="presOf" srcId="{DABFFB0F-3836-4C52-B9B5-6E4C0E365330}" destId="{DC59EF45-70E2-4013-A24E-2529AED3D5E4}" srcOrd="1" destOrd="0" presId="urn:microsoft.com/office/officeart/2005/8/layout/process1"/>
    <dgm:cxn modelId="{3E622C43-44EB-47BA-AF4A-3D1BADBF7BEA}" srcId="{3F039FB7-7334-4DD7-8AC5-B2E1C6482534}" destId="{FC756566-4C37-44C4-A2F2-2E037235D3D4}" srcOrd="2" destOrd="0" parTransId="{9B93E863-487C-42BB-8978-6F9A0E397B1C}" sibTransId="{501BBDAB-F8CA-4C96-8F30-A041D1F87CF8}"/>
    <dgm:cxn modelId="{D3317F4A-B4D0-4578-955A-3A6D91EC27D5}" type="presOf" srcId="{7A67E354-D587-4E72-A09A-E2096298CC62}" destId="{7E16853E-5E15-4818-B93A-E793B8BB26BE}" srcOrd="0" destOrd="0" presId="urn:microsoft.com/office/officeart/2005/8/layout/process1"/>
    <dgm:cxn modelId="{50A0AF72-1410-4362-92AB-9CEAE432E057}" type="presOf" srcId="{DABFFB0F-3836-4C52-B9B5-6E4C0E365330}" destId="{A8F5FAA5-E0E7-47EA-9A03-0833530A9F5D}" srcOrd="0" destOrd="0" presId="urn:microsoft.com/office/officeart/2005/8/layout/process1"/>
    <dgm:cxn modelId="{8C93918A-577A-451C-9923-0AC9EDB03600}" type="presOf" srcId="{1B209760-FF45-4636-A97B-7848ADA017C0}" destId="{747B5947-EA94-46AF-B250-81196ABBD222}" srcOrd="0" destOrd="0" presId="urn:microsoft.com/office/officeart/2005/8/layout/process1"/>
    <dgm:cxn modelId="{8D288FA0-990F-4468-A402-A1095A28A9F3}" type="presOf" srcId="{7A67E354-D587-4E72-A09A-E2096298CC62}" destId="{C2A3453C-DEA2-40C4-A8AD-9275E007C003}" srcOrd="1" destOrd="0" presId="urn:microsoft.com/office/officeart/2005/8/layout/process1"/>
    <dgm:cxn modelId="{D50EA3B7-8495-4AAB-8C93-9B6253CACD7A}" type="presOf" srcId="{501BBDAB-F8CA-4C96-8F30-A041D1F87CF8}" destId="{5C3FF4D6-A7A4-4E4D-884D-D99CA338C9D4}" srcOrd="1" destOrd="0" presId="urn:microsoft.com/office/officeart/2005/8/layout/process1"/>
    <dgm:cxn modelId="{99F41ABC-399C-45C9-BF3D-C42C4705B5E5}" type="presOf" srcId="{FC756566-4C37-44C4-A2F2-2E037235D3D4}" destId="{CA38DA89-1BB4-4173-B534-50C5D5D3D335}" srcOrd="0" destOrd="0" presId="urn:microsoft.com/office/officeart/2005/8/layout/process1"/>
    <dgm:cxn modelId="{37FD60BC-8F58-4DB4-B8F7-4970D0C23B91}" type="presOf" srcId="{501BBDAB-F8CA-4C96-8F30-A041D1F87CF8}" destId="{3987DD48-1EEA-48B0-BB20-66C5B7DB4117}" srcOrd="0" destOrd="0" presId="urn:microsoft.com/office/officeart/2005/8/layout/process1"/>
    <dgm:cxn modelId="{E57D13BE-E505-41A7-8C68-8060DBBA500A}" srcId="{3F039FB7-7334-4DD7-8AC5-B2E1C6482534}" destId="{62A63572-0667-47AE-B33B-A1C1D4F6422D}" srcOrd="1" destOrd="0" parTransId="{AEE421A0-D995-4442-9570-E9AED23AA70E}" sibTransId="{7A67E354-D587-4E72-A09A-E2096298CC62}"/>
    <dgm:cxn modelId="{1018B5FE-FE79-49BB-8903-71108F2353FB}" type="presOf" srcId="{62A63572-0667-47AE-B33B-A1C1D4F6422D}" destId="{323E82D5-FD5B-42A4-95CB-D25CBE05A85C}" srcOrd="0" destOrd="0" presId="urn:microsoft.com/office/officeart/2005/8/layout/process1"/>
    <dgm:cxn modelId="{5546EAFF-EDA9-4A97-BFD2-A21B6ED0ECFB}" srcId="{3F039FB7-7334-4DD7-8AC5-B2E1C6482534}" destId="{1B209760-FF45-4636-A97B-7848ADA017C0}" srcOrd="3" destOrd="0" parTransId="{26A92A88-708F-47FB-BED1-60190615A11C}" sibTransId="{912FA12F-48EA-4576-8E19-868F3C43B498}"/>
    <dgm:cxn modelId="{ECEC9C0A-75D9-4999-B199-CA3BC717E6E8}" type="presParOf" srcId="{4A2552BF-11E2-40BA-899B-87FAD3477B3F}" destId="{CF3769C2-FA31-4324-9A73-7F34A105584E}" srcOrd="0" destOrd="0" presId="urn:microsoft.com/office/officeart/2005/8/layout/process1"/>
    <dgm:cxn modelId="{0B689501-0C27-43AA-B2EB-D4A2DE439783}" type="presParOf" srcId="{4A2552BF-11E2-40BA-899B-87FAD3477B3F}" destId="{A8F5FAA5-E0E7-47EA-9A03-0833530A9F5D}" srcOrd="1" destOrd="0" presId="urn:microsoft.com/office/officeart/2005/8/layout/process1"/>
    <dgm:cxn modelId="{067CE69B-CC48-49BD-BF24-E73C132E6099}" type="presParOf" srcId="{A8F5FAA5-E0E7-47EA-9A03-0833530A9F5D}" destId="{DC59EF45-70E2-4013-A24E-2529AED3D5E4}" srcOrd="0" destOrd="0" presId="urn:microsoft.com/office/officeart/2005/8/layout/process1"/>
    <dgm:cxn modelId="{DA07C1B7-799F-4BF4-A113-ED90C4CC9EE6}" type="presParOf" srcId="{4A2552BF-11E2-40BA-899B-87FAD3477B3F}" destId="{323E82D5-FD5B-42A4-95CB-D25CBE05A85C}" srcOrd="2" destOrd="0" presId="urn:microsoft.com/office/officeart/2005/8/layout/process1"/>
    <dgm:cxn modelId="{2979E30E-47EC-4010-9BB5-5E140E7A9AF7}" type="presParOf" srcId="{4A2552BF-11E2-40BA-899B-87FAD3477B3F}" destId="{7E16853E-5E15-4818-B93A-E793B8BB26BE}" srcOrd="3" destOrd="0" presId="urn:microsoft.com/office/officeart/2005/8/layout/process1"/>
    <dgm:cxn modelId="{AA37D3CD-A95E-4183-BA6B-0A7C98F5F4EB}" type="presParOf" srcId="{7E16853E-5E15-4818-B93A-E793B8BB26BE}" destId="{C2A3453C-DEA2-40C4-A8AD-9275E007C003}" srcOrd="0" destOrd="0" presId="urn:microsoft.com/office/officeart/2005/8/layout/process1"/>
    <dgm:cxn modelId="{601278BE-94C8-4C7D-AE7A-72FB67B75312}" type="presParOf" srcId="{4A2552BF-11E2-40BA-899B-87FAD3477B3F}" destId="{CA38DA89-1BB4-4173-B534-50C5D5D3D335}" srcOrd="4" destOrd="0" presId="urn:microsoft.com/office/officeart/2005/8/layout/process1"/>
    <dgm:cxn modelId="{8A01F85C-3716-446F-BE3B-3A51D70FD236}" type="presParOf" srcId="{4A2552BF-11E2-40BA-899B-87FAD3477B3F}" destId="{3987DD48-1EEA-48B0-BB20-66C5B7DB4117}" srcOrd="5" destOrd="0" presId="urn:microsoft.com/office/officeart/2005/8/layout/process1"/>
    <dgm:cxn modelId="{A9A5991E-3FC1-44E1-97B9-6CBF260E176C}" type="presParOf" srcId="{3987DD48-1EEA-48B0-BB20-66C5B7DB4117}" destId="{5C3FF4D6-A7A4-4E4D-884D-D99CA338C9D4}" srcOrd="0" destOrd="0" presId="urn:microsoft.com/office/officeart/2005/8/layout/process1"/>
    <dgm:cxn modelId="{E395AF35-55B5-47E7-9B16-3A1195AC8CBA}" type="presParOf" srcId="{4A2552BF-11E2-40BA-899B-87FAD3477B3F}" destId="{747B5947-EA94-46AF-B250-81196ABBD22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3769C2-FA31-4324-9A73-7F34A105584E}">
      <dsp:nvSpPr>
        <dsp:cNvPr id="0" name=""/>
        <dsp:cNvSpPr/>
      </dsp:nvSpPr>
      <dsp:spPr>
        <a:xfrm>
          <a:off x="4353" y="1092797"/>
          <a:ext cx="1903325" cy="13561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/>
            <a:t>Python starts interpreting from __name__</a:t>
          </a:r>
        </a:p>
      </dsp:txBody>
      <dsp:txXfrm>
        <a:off x="44072" y="1132516"/>
        <a:ext cx="1823887" cy="1276681"/>
      </dsp:txXfrm>
    </dsp:sp>
    <dsp:sp modelId="{A8F5FAA5-E0E7-47EA-9A03-0833530A9F5D}">
      <dsp:nvSpPr>
        <dsp:cNvPr id="0" name=""/>
        <dsp:cNvSpPr/>
      </dsp:nvSpPr>
      <dsp:spPr>
        <a:xfrm>
          <a:off x="2098011" y="1534844"/>
          <a:ext cx="403505" cy="47202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400" kern="1200"/>
        </a:p>
      </dsp:txBody>
      <dsp:txXfrm>
        <a:off x="2098011" y="1629249"/>
        <a:ext cx="282454" cy="283214"/>
      </dsp:txXfrm>
    </dsp:sp>
    <dsp:sp modelId="{323E82D5-FD5B-42A4-95CB-D25CBE05A85C}">
      <dsp:nvSpPr>
        <dsp:cNvPr id="0" name=""/>
        <dsp:cNvSpPr/>
      </dsp:nvSpPr>
      <dsp:spPr>
        <a:xfrm>
          <a:off x="2669008" y="1092797"/>
          <a:ext cx="1903325" cy="13561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489677"/>
                <a:satOff val="-10832"/>
                <a:lumOff val="-215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489677"/>
                <a:satOff val="-10832"/>
                <a:lumOff val="-215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/>
            <a:t>__name__ calls the main method</a:t>
          </a:r>
        </a:p>
      </dsp:txBody>
      <dsp:txXfrm>
        <a:off x="2708727" y="1132516"/>
        <a:ext cx="1823887" cy="1276681"/>
      </dsp:txXfrm>
    </dsp:sp>
    <dsp:sp modelId="{7E16853E-5E15-4818-B93A-E793B8BB26BE}">
      <dsp:nvSpPr>
        <dsp:cNvPr id="0" name=""/>
        <dsp:cNvSpPr/>
      </dsp:nvSpPr>
      <dsp:spPr>
        <a:xfrm>
          <a:off x="4762666" y="1534844"/>
          <a:ext cx="403505" cy="47202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-734515"/>
                <a:satOff val="-16247"/>
                <a:lumOff val="-323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734515"/>
                <a:satOff val="-16247"/>
                <a:lumOff val="-323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400" kern="1200"/>
        </a:p>
      </dsp:txBody>
      <dsp:txXfrm>
        <a:off x="4762666" y="1629249"/>
        <a:ext cx="282454" cy="283214"/>
      </dsp:txXfrm>
    </dsp:sp>
    <dsp:sp modelId="{CA38DA89-1BB4-4173-B534-50C5D5D3D335}">
      <dsp:nvSpPr>
        <dsp:cNvPr id="0" name=""/>
        <dsp:cNvSpPr/>
      </dsp:nvSpPr>
      <dsp:spPr>
        <a:xfrm>
          <a:off x="5333664" y="1092797"/>
          <a:ext cx="1903325" cy="13561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979354"/>
                <a:satOff val="-21663"/>
                <a:lumOff val="-4313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979354"/>
                <a:satOff val="-21663"/>
                <a:lumOff val="-4313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All other methods are called inside of main</a:t>
          </a:r>
        </a:p>
      </dsp:txBody>
      <dsp:txXfrm>
        <a:off x="5373383" y="1132516"/>
        <a:ext cx="1823887" cy="1276681"/>
      </dsp:txXfrm>
    </dsp:sp>
    <dsp:sp modelId="{3987DD48-1EEA-48B0-BB20-66C5B7DB4117}">
      <dsp:nvSpPr>
        <dsp:cNvPr id="0" name=""/>
        <dsp:cNvSpPr/>
      </dsp:nvSpPr>
      <dsp:spPr>
        <a:xfrm>
          <a:off x="7427322" y="1534844"/>
          <a:ext cx="403505" cy="47202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400" kern="1200"/>
        </a:p>
      </dsp:txBody>
      <dsp:txXfrm>
        <a:off x="7427322" y="1629249"/>
        <a:ext cx="282454" cy="283214"/>
      </dsp:txXfrm>
    </dsp:sp>
    <dsp:sp modelId="{747B5947-EA94-46AF-B250-81196ABBD222}">
      <dsp:nvSpPr>
        <dsp:cNvPr id="0" name=""/>
        <dsp:cNvSpPr/>
      </dsp:nvSpPr>
      <dsp:spPr>
        <a:xfrm>
          <a:off x="7998320" y="1092797"/>
          <a:ext cx="1903325" cy="135611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/>
            <a:t>Other methods can be defined outside of main, and even inside of other methods</a:t>
          </a:r>
        </a:p>
      </dsp:txBody>
      <dsp:txXfrm>
        <a:off x="8038039" y="1132516"/>
        <a:ext cx="1823887" cy="1276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7/14/2020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 TO PROGRAMMING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UZAIR JAWAID</a:t>
            </a:r>
          </a:p>
          <a:p>
            <a:pPr algn="ctr"/>
            <a:r>
              <a:rPr lang="en-US" dirty="0"/>
              <a:t>SUMMER 2020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CAB88-5016-4999-BC14-CA39F4C6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Functions/METHODS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8C421-F785-4A70-A9AF-0D26C295A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Puzzle pieces of larger and more complex code</a:t>
            </a:r>
          </a:p>
          <a:p>
            <a:r>
              <a:rPr lang="en-CA" dirty="0"/>
              <a:t>Reduce repetition of code and allows for reusability</a:t>
            </a:r>
          </a:p>
          <a:p>
            <a:r>
              <a:rPr lang="en-CA" dirty="0"/>
              <a:t>The only difference between a function and a method is that functions return a value and methods are more so just procedures</a:t>
            </a:r>
          </a:p>
          <a:p>
            <a:r>
              <a:rPr lang="en-CA" dirty="0"/>
              <a:t>Functions/Methods are given a name and parameters</a:t>
            </a:r>
          </a:p>
          <a:p>
            <a:r>
              <a:rPr lang="en-CA" dirty="0"/>
              <a:t>Functions contain a return statement inside the code block</a:t>
            </a:r>
          </a:p>
        </p:txBody>
      </p:sp>
    </p:spTree>
    <p:extLst>
      <p:ext uri="{BB962C8B-B14F-4D97-AF65-F5344CB8AC3E}">
        <p14:creationId xmlns:p14="http://schemas.microsoft.com/office/powerpoint/2010/main" val="3819282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C07095-D751-4706-8A47-9791DE820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ADA62-5872-44ED-9102-201302CF5E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This method will print hello to our console</a:t>
            </a:r>
          </a:p>
          <a:p>
            <a:r>
              <a:rPr lang="en-US" sz="2000" dirty="0"/>
              <a:t>It takes one parameter, which represents a variable storing how many times we want hello to be printed</a:t>
            </a:r>
          </a:p>
          <a:p>
            <a:r>
              <a:rPr lang="en-US" sz="2000" dirty="0"/>
              <a:t>When using methods, we’ll have a main method that acts as the entry point into the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EC9A7D-196E-44B1-81E7-2F22407952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096000" y="2167423"/>
            <a:ext cx="5456279" cy="249820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245251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9D278-4944-4D02-8F2A-8C270B63B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16103"/>
            <a:ext cx="9905998" cy="908791"/>
          </a:xfrm>
        </p:spPr>
        <p:txBody>
          <a:bodyPr/>
          <a:lstStyle/>
          <a:p>
            <a:r>
              <a:rPr lang="en-CA" dirty="0"/>
              <a:t>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2347-F5A1-4E73-B938-70E705CA5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25870"/>
            <a:ext cx="9905999" cy="4947858"/>
          </a:xfrm>
        </p:spPr>
        <p:txBody>
          <a:bodyPr>
            <a:normAutofit/>
          </a:bodyPr>
          <a:lstStyle/>
          <a:p>
            <a:r>
              <a:rPr lang="en-CA" dirty="0"/>
              <a:t>Parameters are like the bricks of a method or function</a:t>
            </a:r>
          </a:p>
          <a:p>
            <a:r>
              <a:rPr lang="en-CA" dirty="0"/>
              <a:t>They can be “passed” into the method in two ways</a:t>
            </a:r>
          </a:p>
          <a:p>
            <a:pPr lvl="1"/>
            <a:r>
              <a:rPr lang="en-CA" dirty="0"/>
              <a:t>By reference</a:t>
            </a:r>
          </a:p>
          <a:p>
            <a:pPr lvl="1"/>
            <a:r>
              <a:rPr lang="en-CA" dirty="0"/>
              <a:t>By value</a:t>
            </a:r>
          </a:p>
          <a:p>
            <a:r>
              <a:rPr lang="en-CA" dirty="0"/>
              <a:t>When passing by reference, we’re actually passing in the variable along with it’s memory location into the function – essentially the variable in it’s entirety</a:t>
            </a:r>
          </a:p>
          <a:p>
            <a:r>
              <a:rPr lang="en-CA" dirty="0"/>
              <a:t>When passing by value, we’re only passing the value of the variable into the function</a:t>
            </a:r>
          </a:p>
          <a:p>
            <a:pPr lvl="1"/>
            <a:r>
              <a:rPr lang="en-CA" dirty="0"/>
              <a:t>Think of this as passing a photocopy of the variable to the function</a:t>
            </a:r>
          </a:p>
        </p:txBody>
      </p:sp>
    </p:spTree>
    <p:extLst>
      <p:ext uri="{BB962C8B-B14F-4D97-AF65-F5344CB8AC3E}">
        <p14:creationId xmlns:p14="http://schemas.microsoft.com/office/powerpoint/2010/main" val="2202018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4E6C-1C33-4EEF-BB42-14E738B98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Piecing methods together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E2E74B-4CAD-4C55-AD96-D36DA6CEE4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3369535"/>
              </p:ext>
            </p:extLst>
          </p:nvPr>
        </p:nvGraphicFramePr>
        <p:xfrm>
          <a:off x="1141413" y="936790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053B559-0038-406F-B7D6-63F2605083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280" y="4013200"/>
            <a:ext cx="3830819" cy="12646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E9D577-FA39-4224-9483-BF5A2A227C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1639" y="4013199"/>
            <a:ext cx="3028264" cy="1264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3CA397-C7B9-4FF1-84AA-934655437C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88540" y="4013199"/>
            <a:ext cx="3483204" cy="126460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284601A-A41E-4486-9E5C-ED82DB046F15}"/>
              </a:ext>
            </a:extLst>
          </p:cNvPr>
          <p:cNvGrpSpPr/>
          <p:nvPr/>
        </p:nvGrpSpPr>
        <p:grpSpPr>
          <a:xfrm>
            <a:off x="4400234" y="4440638"/>
            <a:ext cx="403505" cy="472024"/>
            <a:chOff x="2098011" y="1534844"/>
            <a:chExt cx="403505" cy="472024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CE8A7E2C-048C-48A6-9AA1-61C43DE1E0DB}"/>
                </a:ext>
              </a:extLst>
            </p:cNvPr>
            <p:cNvSpPr/>
            <p:nvPr/>
          </p:nvSpPr>
          <p:spPr>
            <a:xfrm>
              <a:off x="2098011" y="1534844"/>
              <a:ext cx="403505" cy="47202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3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Arrow: Right 4">
              <a:extLst>
                <a:ext uri="{FF2B5EF4-FFF2-40B4-BE49-F238E27FC236}">
                  <a16:creationId xmlns:a16="http://schemas.microsoft.com/office/drawing/2014/main" id="{547E6A8D-D188-4468-9BBB-050C09A105F9}"/>
                </a:ext>
              </a:extLst>
            </p:cNvPr>
            <p:cNvSpPr txBox="1"/>
            <p:nvPr/>
          </p:nvSpPr>
          <p:spPr>
            <a:xfrm>
              <a:off x="2098011" y="1629249"/>
              <a:ext cx="282454" cy="2832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1400" kern="1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144812C-CFB4-4CE5-A156-C66927CAC36F}"/>
              </a:ext>
            </a:extLst>
          </p:cNvPr>
          <p:cNvGrpSpPr/>
          <p:nvPr/>
        </p:nvGrpSpPr>
        <p:grpSpPr>
          <a:xfrm>
            <a:off x="7727469" y="4406129"/>
            <a:ext cx="403505" cy="472024"/>
            <a:chOff x="4762666" y="1534844"/>
            <a:chExt cx="403505" cy="472024"/>
          </a:xfrm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C7202114-A1B3-4579-A319-A14F2DA34219}"/>
                </a:ext>
              </a:extLst>
            </p:cNvPr>
            <p:cNvSpPr/>
            <p:nvPr/>
          </p:nvSpPr>
          <p:spPr>
            <a:xfrm>
              <a:off x="4762666" y="1534844"/>
              <a:ext cx="403505" cy="47202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-734515"/>
                <a:satOff val="-16247"/>
                <a:lumOff val="-3235"/>
                <a:alphaOff val="0"/>
              </a:schemeClr>
            </a:fillRef>
            <a:effectRef idx="3">
              <a:schemeClr val="accent2">
                <a:hueOff val="-734515"/>
                <a:satOff val="-16247"/>
                <a:lumOff val="-323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Arrow: Right 4">
              <a:extLst>
                <a:ext uri="{FF2B5EF4-FFF2-40B4-BE49-F238E27FC236}">
                  <a16:creationId xmlns:a16="http://schemas.microsoft.com/office/drawing/2014/main" id="{07F9C70B-59C2-4DB8-BA68-DA246D58C838}"/>
                </a:ext>
              </a:extLst>
            </p:cNvPr>
            <p:cNvSpPr txBox="1"/>
            <p:nvPr/>
          </p:nvSpPr>
          <p:spPr>
            <a:xfrm>
              <a:off x="4762666" y="1629249"/>
              <a:ext cx="282454" cy="2832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CA" sz="1400" kern="120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BAA29B-8E20-439E-A7C0-7B21289BE026}"/>
              </a:ext>
            </a:extLst>
          </p:cNvPr>
          <p:cNvSpPr txBox="1"/>
          <p:nvPr/>
        </p:nvSpPr>
        <p:spPr>
          <a:xfrm>
            <a:off x="7152514" y="5722012"/>
            <a:ext cx="4419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GitHub:</a:t>
            </a:r>
          </a:p>
          <a:p>
            <a:r>
              <a:rPr lang="en-CA" dirty="0"/>
              <a:t>Lecture 3: methods_and_functions.py</a:t>
            </a:r>
          </a:p>
        </p:txBody>
      </p:sp>
    </p:spTree>
    <p:extLst>
      <p:ext uri="{BB962C8B-B14F-4D97-AF65-F5344CB8AC3E}">
        <p14:creationId xmlns:p14="http://schemas.microsoft.com/office/powerpoint/2010/main" val="1411641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LECTURE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CA" sz="1600" dirty="0"/>
              <a:t>Loops, conditionals, and Functions</a:t>
            </a:r>
          </a:p>
          <a:p>
            <a:pPr lvl="0"/>
            <a:r>
              <a:rPr lang="en-CA" sz="1600" dirty="0"/>
              <a:t>How we can simplify repetitive code without repeating ourselves to create efficient programs</a:t>
            </a:r>
          </a:p>
          <a:p>
            <a:pPr lvl="0"/>
            <a:r>
              <a:rPr lang="en-CA" sz="1600" dirty="0"/>
              <a:t>The different types of loops (for-loop, do-while, while, etc.) and how to make decisions</a:t>
            </a:r>
          </a:p>
          <a:p>
            <a:pPr lvl="0"/>
            <a:r>
              <a:rPr lang="en-CA" sz="1600" dirty="0"/>
              <a:t>More on arithmetic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072B0-ADFB-450E-80DC-FE22667A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90B00-7B8D-4A8B-9A77-D6F34101F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 select few lines of code which repeat until a condition is met</a:t>
            </a:r>
          </a:p>
          <a:p>
            <a:r>
              <a:rPr lang="en-CA" dirty="0"/>
              <a:t>Helps reduce lines of code and complexity of code</a:t>
            </a:r>
          </a:p>
          <a:p>
            <a:r>
              <a:rPr lang="en-CA" dirty="0"/>
              <a:t>Makes our code more efficient</a:t>
            </a:r>
          </a:p>
          <a:p>
            <a:r>
              <a:rPr lang="en-CA" dirty="0"/>
              <a:t>Useful for many cases such as storing data, searching through data, modifying data, etc.</a:t>
            </a:r>
          </a:p>
          <a:p>
            <a:r>
              <a:rPr lang="en-CA" dirty="0"/>
              <a:t>If coded incorrectly, can cause some problems</a:t>
            </a:r>
          </a:p>
        </p:txBody>
      </p:sp>
    </p:spTree>
    <p:extLst>
      <p:ext uri="{BB962C8B-B14F-4D97-AF65-F5344CB8AC3E}">
        <p14:creationId xmlns:p14="http://schemas.microsoft.com/office/powerpoint/2010/main" val="395898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6D044-7752-4A31-95BB-664EA55B0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6D039-41B7-490A-B44B-7150B6D50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3 main types of loops</a:t>
            </a:r>
          </a:p>
          <a:p>
            <a:pPr lvl="1"/>
            <a:r>
              <a:rPr lang="en-CA" dirty="0"/>
              <a:t>For loops, do-while loops, while loops</a:t>
            </a:r>
          </a:p>
          <a:p>
            <a:pPr lvl="1"/>
            <a:r>
              <a:rPr lang="en-CA" dirty="0"/>
              <a:t>Python only has for loops and while loops</a:t>
            </a:r>
          </a:p>
          <a:p>
            <a:r>
              <a:rPr lang="en-CA" dirty="0"/>
              <a:t>Each one has a condition and a code block and in most cases, an iterator</a:t>
            </a:r>
          </a:p>
          <a:p>
            <a:r>
              <a:rPr lang="en-CA" dirty="0"/>
              <a:t>Iterator – a variable used to keep track of the number of times the code will/has loop(ed)</a:t>
            </a:r>
          </a:p>
          <a:p>
            <a:r>
              <a:rPr lang="en-CA" dirty="0"/>
              <a:t>Condition – when the iterator meets the condition, the loop will come to a stop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3791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45FCE4-669B-444B-A307-E5580769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/>
              <a:t>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48955-5B7B-4491-86EE-9A8C5B31F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1700" dirty="0"/>
              <a:t>The code block will repeat for a set number of times</a:t>
            </a:r>
          </a:p>
          <a:p>
            <a:pPr>
              <a:lnSpc>
                <a:spcPct val="110000"/>
              </a:lnSpc>
            </a:pPr>
            <a:r>
              <a:rPr lang="en-CA" sz="1700" dirty="0"/>
              <a:t>The syntax of a for loop is: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1700" dirty="0"/>
              <a:t>for &lt;iterator variable&gt; in range(start, end+1):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1700" dirty="0"/>
              <a:t>	# do something</a:t>
            </a:r>
          </a:p>
          <a:p>
            <a:pPr>
              <a:lnSpc>
                <a:spcPct val="110000"/>
              </a:lnSpc>
            </a:pPr>
            <a:r>
              <a:rPr lang="en-CA" sz="1700" dirty="0"/>
              <a:t>The range represents the starting value to count from, and the ending value to stop at</a:t>
            </a:r>
          </a:p>
          <a:p>
            <a:pPr>
              <a:lnSpc>
                <a:spcPct val="110000"/>
              </a:lnSpc>
            </a:pPr>
            <a:r>
              <a:rPr lang="en-CA" sz="1700" dirty="0"/>
              <a:t>Note: the ending value is 1 number greater than the value the loop stops at</a:t>
            </a:r>
          </a:p>
          <a:p>
            <a:pPr lvl="1">
              <a:lnSpc>
                <a:spcPct val="110000"/>
              </a:lnSpc>
            </a:pPr>
            <a:r>
              <a:rPr lang="en-CA" sz="1700" dirty="0"/>
              <a:t>See example in demo</a:t>
            </a:r>
          </a:p>
        </p:txBody>
      </p:sp>
      <p:pic>
        <p:nvPicPr>
          <p:cNvPr id="4" name="Picture 3" descr="A picture containing meter, holding&#10;&#10;Description automatically generated">
            <a:extLst>
              <a:ext uri="{FF2B5EF4-FFF2-40B4-BE49-F238E27FC236}">
                <a16:creationId xmlns:a16="http://schemas.microsoft.com/office/drawing/2014/main" id="{0B5EB5C7-0970-4841-B260-70550E5BB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823155"/>
            <a:ext cx="5456279" cy="118674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29174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45FCE4-669B-444B-A307-E5580769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 dirty="0"/>
              <a:t>WHILE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48955-5B7B-4491-86EE-9A8C5B31F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000"/>
              <a:t>The code block will repeat while a condition is true</a:t>
            </a:r>
          </a:p>
          <a:p>
            <a:pPr>
              <a:lnSpc>
                <a:spcPct val="110000"/>
              </a:lnSpc>
            </a:pPr>
            <a:r>
              <a:rPr lang="en-CA" sz="2000"/>
              <a:t>The syntax of a for loop is: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2000"/>
              <a:t>While(condition == True):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2000"/>
              <a:t>	# do something</a:t>
            </a:r>
          </a:p>
          <a:p>
            <a:pPr>
              <a:lnSpc>
                <a:spcPct val="110000"/>
              </a:lnSpc>
            </a:pPr>
            <a:r>
              <a:rPr lang="en-CA" sz="2000"/>
              <a:t>The condition can be any expression</a:t>
            </a:r>
          </a:p>
          <a:p>
            <a:pPr>
              <a:lnSpc>
                <a:spcPct val="110000"/>
              </a:lnSpc>
            </a:pPr>
            <a:r>
              <a:rPr lang="en-CA" sz="2000"/>
              <a:t>We can also add an iterator which increments within the body of the loop</a:t>
            </a:r>
          </a:p>
          <a:p>
            <a:pPr lvl="1">
              <a:lnSpc>
                <a:spcPct val="110000"/>
              </a:lnSpc>
            </a:pPr>
            <a:r>
              <a:rPr lang="en-CA"/>
              <a:t>See 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F8B28B-4E4B-410F-8551-91FB23B6B8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66963"/>
            <a:ext cx="5456279" cy="252352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0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2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7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551649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9A5F-A539-424A-B669-021CFE17D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Conditionals and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8B1D-1AFE-45B4-8112-DABCD6D62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6532" y="2429000"/>
            <a:ext cx="4878389" cy="3541714"/>
          </a:xfrm>
        </p:spPr>
        <p:txBody>
          <a:bodyPr/>
          <a:lstStyle/>
          <a:p>
            <a:r>
              <a:rPr lang="en-CA" dirty="0"/>
              <a:t>Just like in math, we have operators to compare values</a:t>
            </a:r>
          </a:p>
          <a:p>
            <a:r>
              <a:rPr lang="en-CA" dirty="0"/>
              <a:t>To check if two values are equal we use the double equal sign like a==b</a:t>
            </a:r>
          </a:p>
          <a:p>
            <a:r>
              <a:rPr lang="en-CA" dirty="0"/>
              <a:t>Refer to the table for other comparisons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E75CA9F-2D61-43EF-97DB-879BF1E665E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90336577"/>
              </p:ext>
            </p:extLst>
          </p:nvPr>
        </p:nvGraphicFramePr>
        <p:xfrm>
          <a:off x="6351714" y="2587783"/>
          <a:ext cx="4875212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7606">
                  <a:extLst>
                    <a:ext uri="{9D8B030D-6E8A-4147-A177-3AD203B41FA5}">
                      <a16:colId xmlns:a16="http://schemas.microsoft.com/office/drawing/2014/main" val="3357481619"/>
                    </a:ext>
                  </a:extLst>
                </a:gridCol>
                <a:gridCol w="2437606">
                  <a:extLst>
                    <a:ext uri="{9D8B030D-6E8A-4147-A177-3AD203B41FA5}">
                      <a16:colId xmlns:a16="http://schemas.microsoft.com/office/drawing/2014/main" val="25434131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Python Syntax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607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172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Less than or equal 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&lt;=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220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Greater than or equal 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921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Less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&lt;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294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Greater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632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Not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381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930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842AA8-A049-44B6-AD53-0B380014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/>
              <a:t>IF-ELSE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8AC02-30C5-4F87-81E1-6421B0B9C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4698406" cy="4119563"/>
          </a:xfrm>
        </p:spPr>
        <p:txBody>
          <a:bodyPr>
            <a:normAutofit/>
          </a:bodyPr>
          <a:lstStyle/>
          <a:p>
            <a:r>
              <a:rPr lang="en-CA" sz="2000" dirty="0"/>
              <a:t>IPO Decision Making Model</a:t>
            </a:r>
          </a:p>
          <a:p>
            <a:r>
              <a:rPr lang="en-CA" sz="2000" dirty="0"/>
              <a:t>Code executes line by line and skips the code blocks where the conditions are not met</a:t>
            </a:r>
          </a:p>
          <a:p>
            <a:r>
              <a:rPr lang="en-CA" sz="2000" dirty="0"/>
              <a:t>See demo</a:t>
            </a: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73B3C225-FE47-4E51-BC63-14622F6989D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4"/>
          <a:stretch>
            <a:fillRect/>
          </a:stretch>
        </p:blipFill>
        <p:spPr>
          <a:xfrm>
            <a:off x="6096000" y="1759181"/>
            <a:ext cx="5456279" cy="331468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15696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13594F-36FC-4C91-9D77-DE1B80A5B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BREAK – TERMINATING A LOOP EARLY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5D180-FBDD-474A-B0F9-F4D29C730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5177517" cy="3971925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/>
              <a:t>If we want to terminate a loop based on another condition, we use the break command</a:t>
            </a:r>
          </a:p>
          <a:p>
            <a:r>
              <a:rPr lang="en-US" sz="2000" dirty="0"/>
              <a:t>The break will ignore any remaining iterations of the loop and continue to the code outside of the loop</a:t>
            </a:r>
          </a:p>
          <a:p>
            <a:r>
              <a:rPr lang="en-US" sz="2000" dirty="0"/>
              <a:t>Useful for more complicated algorithms and solving problems</a:t>
            </a:r>
          </a:p>
          <a:p>
            <a:r>
              <a:rPr lang="en-US" sz="2000" dirty="0"/>
              <a:t>There is also the continue keyword which skips the rest of the code block and continues to the next iteration of the loop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FF88E0-240F-4CFF-AB65-449B549220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74529" y="2213230"/>
            <a:ext cx="4410983" cy="315385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048985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713</Words>
  <Application>Microsoft Office PowerPoint</Application>
  <PresentationFormat>Widescreen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INTRO TO PROGRAMMING WITH PYTHON</vt:lpstr>
      <vt:lpstr>LECTURE 3</vt:lpstr>
      <vt:lpstr>LOOPS</vt:lpstr>
      <vt:lpstr>LOOPS</vt:lpstr>
      <vt:lpstr>For loops</vt:lpstr>
      <vt:lpstr>WHILE LOOPS</vt:lpstr>
      <vt:lpstr>Conditionals and operators</vt:lpstr>
      <vt:lpstr>IF-ELSE STATEMENTS</vt:lpstr>
      <vt:lpstr>BREAK – TERMINATING A LOOP EARLY</vt:lpstr>
      <vt:lpstr>Functions/METHODS</vt:lpstr>
      <vt:lpstr>METHODS</vt:lpstr>
      <vt:lpstr>parameters</vt:lpstr>
      <vt:lpstr>Piecing methods together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2020-07-15T01:52:31Z</dcterms:created>
  <dcterms:modified xsi:type="dcterms:W3CDTF">2020-07-15T02:31:44Z</dcterms:modified>
</cp:coreProperties>
</file>

<file path=docProps/thumbnail.jpeg>
</file>